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sldIdLst>
    <p:sldId id="308" r:id="rId2"/>
    <p:sldId id="287" r:id="rId3"/>
    <p:sldId id="482" r:id="rId4"/>
    <p:sldId id="477" r:id="rId5"/>
    <p:sldId id="509" r:id="rId6"/>
    <p:sldId id="519" r:id="rId7"/>
    <p:sldId id="518" r:id="rId8"/>
    <p:sldId id="510" r:id="rId9"/>
    <p:sldId id="511" r:id="rId10"/>
    <p:sldId id="484" r:id="rId11"/>
    <p:sldId id="512" r:id="rId12"/>
    <p:sldId id="513" r:id="rId13"/>
    <p:sldId id="515" r:id="rId14"/>
    <p:sldId id="514" r:id="rId15"/>
    <p:sldId id="516" r:id="rId16"/>
    <p:sldId id="517" r:id="rId17"/>
    <p:sldId id="312"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7B0"/>
    <a:srgbClr val="CA3A6B"/>
    <a:srgbClr val="009089"/>
    <a:srgbClr val="1F2C35"/>
    <a:srgbClr val="2DB8B0"/>
    <a:srgbClr val="F1D531"/>
    <a:srgbClr val="FFDF1B"/>
    <a:srgbClr val="0097D0"/>
    <a:srgbClr val="6995D8"/>
    <a:srgbClr val="E87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6548" autoAdjust="0"/>
  </p:normalViewPr>
  <p:slideViewPr>
    <p:cSldViewPr snapToGrid="0" snapToObjects="1">
      <p:cViewPr varScale="1">
        <p:scale>
          <a:sx n="87" d="100"/>
          <a:sy n="87" d="100"/>
        </p:scale>
        <p:origin x="12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23EAC-CAEB-5D46-8A80-CBA13BC2A077}" type="datetimeFigureOut">
              <a:rPr lang="es-ES_tradnl" smtClean="0"/>
              <a:t>04/12/2023</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BD2B24-E436-B044-8154-1FEEDB1D77C5}" type="slidenum">
              <a:rPr lang="es-ES_tradnl" smtClean="0"/>
              <a:t>‹Nº›</a:t>
            </a:fld>
            <a:endParaRPr lang="es-ES_tradnl"/>
          </a:p>
        </p:txBody>
      </p:sp>
    </p:spTree>
    <p:extLst>
      <p:ext uri="{BB962C8B-B14F-4D97-AF65-F5344CB8AC3E}">
        <p14:creationId xmlns:p14="http://schemas.microsoft.com/office/powerpoint/2010/main" val="835766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0BD2B24-E436-B044-8154-1FEEDB1D77C5}" type="slidenum">
              <a:rPr lang="es-ES_tradnl" smtClean="0"/>
              <a:t>1</a:t>
            </a:fld>
            <a:endParaRPr lang="es-ES_tradnl"/>
          </a:p>
        </p:txBody>
      </p:sp>
    </p:spTree>
    <p:extLst>
      <p:ext uri="{BB962C8B-B14F-4D97-AF65-F5344CB8AC3E}">
        <p14:creationId xmlns:p14="http://schemas.microsoft.com/office/powerpoint/2010/main" val="127502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0BD2B24-E436-B044-8154-1FEEDB1D77C5}" type="slidenum">
              <a:rPr lang="es-ES_tradnl" smtClean="0"/>
              <a:t>16</a:t>
            </a:fld>
            <a:endParaRPr lang="es-ES_tradnl"/>
          </a:p>
        </p:txBody>
      </p:sp>
    </p:spTree>
    <p:extLst>
      <p:ext uri="{BB962C8B-B14F-4D97-AF65-F5344CB8AC3E}">
        <p14:creationId xmlns:p14="http://schemas.microsoft.com/office/powerpoint/2010/main" val="301650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0BD2B24-E436-B044-8154-1FEEDB1D77C5}" type="slidenum">
              <a:rPr lang="es-ES_tradnl" smtClean="0"/>
              <a:t>18</a:t>
            </a:fld>
            <a:endParaRPr lang="es-ES_tradnl"/>
          </a:p>
        </p:txBody>
      </p:sp>
    </p:spTree>
    <p:extLst>
      <p:ext uri="{BB962C8B-B14F-4D97-AF65-F5344CB8AC3E}">
        <p14:creationId xmlns:p14="http://schemas.microsoft.com/office/powerpoint/2010/main" val="127224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pPr lvl="0"/>
            <a:fld id="{DC5C7101-2A11-40C9-A45B-A554028EAA9A}" type="datetime1">
              <a:rPr lang="es-ES" smtClean="0"/>
              <a:pPr lvl="0"/>
              <a:t>04/12/2023</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98570BBA-6360-4356-85B0-41AD1AE44CBE}"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lvl="0"/>
            <a:fld id="{CA4BC8BF-1D36-4DDC-A2EF-6BCEFC3919EB}" type="datetime1">
              <a:rPr lang="es-ES" smtClean="0"/>
              <a:pPr lvl="0"/>
              <a:t>04/12/2023</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C9B8C578-A8C4-4926-B14B-BF09EA02B3A4}"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_tradnl"/>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lvl="0"/>
            <a:fld id="{B70CBB7F-F7BA-4301-9CE9-D114F7203AB0}" type="datetime1">
              <a:rPr lang="es-ES" smtClean="0"/>
              <a:pPr lvl="0"/>
              <a:t>04/12/2023</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C00384B-A602-4DEE-9150-FEA7FC44E43F}"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pPr lvl="0"/>
            <a:fld id="{69D2F3A7-D74C-45D9-9212-E52BA4EC63E0}" type="datetime1">
              <a:rPr lang="es-ES" smtClean="0"/>
              <a:pPr lvl="0"/>
              <a:t>04/12/2023</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37F5F7F-0037-4D1E-99E0-EB657A66ABD1}"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pPr lvl="0"/>
            <a:fld id="{B488274B-991B-40B4-9EFE-9AB1C16B1857}" type="datetime1">
              <a:rPr lang="es-ES" smtClean="0"/>
              <a:pPr lvl="0"/>
              <a:t>04/12/2023</a:t>
            </a:fld>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F77D7355-E77A-456C-853D-65BCDD95E3CC}"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pPr lvl="0"/>
            <a:fld id="{7955D870-B8F1-4F31-970A-3F5FE5083D35}" type="datetime1">
              <a:rPr lang="es-ES" smtClean="0"/>
              <a:pPr lvl="0"/>
              <a:t>04/12/2023</a:t>
            </a:fld>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201F27F2-7E50-4922-933B-80BD38839049}"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_tradnl"/>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pPr lvl="0"/>
            <a:fld id="{CA0EC07F-F6B2-4271-9A74-0C964DC99C4E}" type="datetime1">
              <a:rPr lang="es-ES" smtClean="0"/>
              <a:pPr lvl="0"/>
              <a:t>04/12/2023</a:t>
            </a:fld>
            <a:endParaRPr lang="es-ES"/>
          </a:p>
        </p:txBody>
      </p:sp>
      <p:sp>
        <p:nvSpPr>
          <p:cNvPr id="8" name="Footer Placeholder 7"/>
          <p:cNvSpPr>
            <a:spLocks noGrp="1"/>
          </p:cNvSpPr>
          <p:nvPr>
            <p:ph type="ftr" sz="quarter" idx="11"/>
          </p:nvPr>
        </p:nvSpPr>
        <p:spPr/>
        <p:txBody>
          <a:bodyPr/>
          <a:lstStyle/>
          <a:p>
            <a:pPr lvl="0"/>
            <a:endParaRPr lang="es-ES"/>
          </a:p>
        </p:txBody>
      </p:sp>
      <p:sp>
        <p:nvSpPr>
          <p:cNvPr id="9" name="Slide Number Placeholder 8"/>
          <p:cNvSpPr>
            <a:spLocks noGrp="1"/>
          </p:cNvSpPr>
          <p:nvPr>
            <p:ph type="sldNum" sz="quarter" idx="12"/>
          </p:nvPr>
        </p:nvSpPr>
        <p:spPr/>
        <p:txBody>
          <a:bodyPr/>
          <a:lstStyle/>
          <a:p>
            <a:pPr lvl="0"/>
            <a:fld id="{1F386ED7-53C3-4184-AA94-11BBBB81AFFA}"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pPr lvl="0"/>
            <a:fld id="{4F9188F6-A7AF-4261-B3F2-BB85C38EB2E0}" type="datetime1">
              <a:rPr lang="es-ES" smtClean="0"/>
              <a:pPr lvl="0"/>
              <a:t>04/12/2023</a:t>
            </a:fld>
            <a:endParaRPr lang="es-ES"/>
          </a:p>
        </p:txBody>
      </p:sp>
      <p:sp>
        <p:nvSpPr>
          <p:cNvPr id="4" name="Footer Placeholder 3"/>
          <p:cNvSpPr>
            <a:spLocks noGrp="1"/>
          </p:cNvSpPr>
          <p:nvPr>
            <p:ph type="ftr" sz="quarter" idx="11"/>
          </p:nvPr>
        </p:nvSpPr>
        <p:spPr/>
        <p:txBody>
          <a:bodyPr/>
          <a:lstStyle/>
          <a:p>
            <a:pPr lvl="0"/>
            <a:endParaRPr lang="es-ES"/>
          </a:p>
        </p:txBody>
      </p:sp>
      <p:sp>
        <p:nvSpPr>
          <p:cNvPr id="5" name="Slide Number Placeholder 4"/>
          <p:cNvSpPr>
            <a:spLocks noGrp="1"/>
          </p:cNvSpPr>
          <p:nvPr>
            <p:ph type="sldNum" sz="quarter" idx="12"/>
          </p:nvPr>
        </p:nvSpPr>
        <p:spPr/>
        <p:txBody>
          <a:bodyPr/>
          <a:lstStyle/>
          <a:p>
            <a:pPr lvl="0"/>
            <a:fld id="{E4499DF2-0A09-4298-B0A1-4ADFEB388A0F}"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7B4B4457-C574-4712-A631-4FFD0B14E144}" type="datetime1">
              <a:rPr lang="es-ES" smtClean="0"/>
              <a:pPr lvl="0"/>
              <a:t>04/12/2023</a:t>
            </a:fld>
            <a:endParaRPr lang="es-ES"/>
          </a:p>
        </p:txBody>
      </p:sp>
      <p:sp>
        <p:nvSpPr>
          <p:cNvPr id="3" name="Footer Placeholder 2"/>
          <p:cNvSpPr>
            <a:spLocks noGrp="1"/>
          </p:cNvSpPr>
          <p:nvPr>
            <p:ph type="ftr" sz="quarter" idx="11"/>
          </p:nvPr>
        </p:nvSpPr>
        <p:spPr/>
        <p:txBody>
          <a:bodyPr/>
          <a:lstStyle/>
          <a:p>
            <a:pPr lvl="0"/>
            <a:endParaRPr lang="es-ES"/>
          </a:p>
        </p:txBody>
      </p:sp>
      <p:sp>
        <p:nvSpPr>
          <p:cNvPr id="4" name="Slide Number Placeholder 3"/>
          <p:cNvSpPr>
            <a:spLocks noGrp="1"/>
          </p:cNvSpPr>
          <p:nvPr>
            <p:ph type="sldNum" sz="quarter" idx="12"/>
          </p:nvPr>
        </p:nvSpPr>
        <p:spPr/>
        <p:txBody>
          <a:bodyPr/>
          <a:lstStyle/>
          <a:p>
            <a:pPr lvl="0"/>
            <a:fld id="{10CE5E07-DE4C-4DBB-AC2E-2E2E4C6657B0}"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_tradnl"/>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lvl="0"/>
            <a:fld id="{B7831914-442F-4EA5-B9B9-5EF06237CB0F}" type="datetime1">
              <a:rPr lang="es-ES" smtClean="0"/>
              <a:pPr lvl="0"/>
              <a:t>04/12/2023</a:t>
            </a:fld>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62D75FA5-7821-41CB-977A-23C4E3BABBA3}"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pPr lvl="0"/>
            <a:fld id="{D694DFF1-A65E-477A-9638-1CA2705D9C2B}" type="datetime1">
              <a:rPr lang="es-ES" smtClean="0"/>
              <a:pPr lvl="0"/>
              <a:t>04/12/2023</a:t>
            </a:fld>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CBBBFD3A-41BF-41A7-8877-97456534C271}" type="slidenum">
              <a:rPr lang="tr-TR" smtClean="0"/>
              <a:t>‹Nº›</a:t>
            </a:fld>
            <a:endParaRPr lang="tr-T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vl="0"/>
            <a:fld id="{3EEC4607-989A-4FB3-A4EE-19DAAA1EEBDB}" type="datetime1">
              <a:rPr lang="es-ES" smtClean="0"/>
              <a:pPr lvl="0"/>
              <a:t>04/12/2023</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AB07BE7D-60F4-4FA6-A5D6-838B52A504BF}" type="slidenum">
              <a:rPr lang="tr-TR" smtClean="0"/>
              <a:t>‹Nº›</a:t>
            </a:fld>
            <a:endParaRPr lang="tr-TR"/>
          </a:p>
        </p:txBody>
      </p:sp>
    </p:spTree>
    <p:extLst>
      <p:ext uri="{BB962C8B-B14F-4D97-AF65-F5344CB8AC3E}">
        <p14:creationId xmlns:p14="http://schemas.microsoft.com/office/powerpoint/2010/main" val="9973275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4.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70C44A6A-A6EE-4BE7-8108-B77FD5D40143}"/>
              </a:ext>
            </a:extLst>
          </p:cNvPr>
          <p:cNvSpPr/>
          <p:nvPr/>
        </p:nvSpPr>
        <p:spPr>
          <a:xfrm>
            <a:off x="0" y="0"/>
            <a:ext cx="12192000" cy="6858000"/>
          </a:xfrm>
          <a:prstGeom prst="rect">
            <a:avLst/>
          </a:prstGeom>
          <a:solidFill>
            <a:srgbClr val="2DB8B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64" y="1190917"/>
            <a:ext cx="4546305" cy="1454818"/>
          </a:xfrm>
          <a:prstGeom prst="rect">
            <a:avLst/>
          </a:prstGeom>
        </p:spPr>
      </p:pic>
      <p:sp>
        <p:nvSpPr>
          <p:cNvPr id="5" name="CuadroTexto 4"/>
          <p:cNvSpPr txBox="1"/>
          <p:nvPr/>
        </p:nvSpPr>
        <p:spPr>
          <a:xfrm>
            <a:off x="2416630" y="2562447"/>
            <a:ext cx="3161606" cy="954107"/>
          </a:xfrm>
          <a:prstGeom prst="rect">
            <a:avLst/>
          </a:prstGeom>
          <a:noFill/>
        </p:spPr>
        <p:txBody>
          <a:bodyPr wrap="square" rtlCol="0">
            <a:spAutoFit/>
          </a:bodyPr>
          <a:lstStyle/>
          <a:p>
            <a:pPr algn="r"/>
            <a:r>
              <a:rPr lang="es-ES" sz="2800" dirty="0">
                <a:solidFill>
                  <a:schemeClr val="bg1"/>
                </a:solidFill>
                <a:latin typeface="+mj-lt"/>
              </a:rPr>
              <a:t>Relaciones y gestión documental</a:t>
            </a:r>
          </a:p>
        </p:txBody>
      </p:sp>
    </p:spTree>
    <p:extLst>
      <p:ext uri="{BB962C8B-B14F-4D97-AF65-F5344CB8AC3E}">
        <p14:creationId xmlns:p14="http://schemas.microsoft.com/office/powerpoint/2010/main" val="365635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9F293CE-80DA-4479-9CBF-5513411D8932}"/>
              </a:ext>
            </a:extLst>
          </p:cNvPr>
          <p:cNvPicPr>
            <a:picLocks noChangeAspect="1"/>
          </p:cNvPicPr>
          <p:nvPr/>
        </p:nvPicPr>
        <p:blipFill>
          <a:blip r:embed="rId2"/>
          <a:stretch>
            <a:fillRect/>
          </a:stretch>
        </p:blipFill>
        <p:spPr>
          <a:xfrm>
            <a:off x="8276479" y="731705"/>
            <a:ext cx="3330902" cy="5076463"/>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de imágenes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700277"/>
            <a:ext cx="7500394" cy="1569660"/>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rPr>
              <a:t>Para su configuración, primero debemos visualizar, en la página principal, el formulario de objeto (</a:t>
            </a:r>
            <a:r>
              <a:rPr lang="es-ES" sz="3200" dirty="0" err="1">
                <a:solidFill>
                  <a:schemeClr val="tx1">
                    <a:lumMod val="65000"/>
                    <a:lumOff val="35000"/>
                  </a:schemeClr>
                </a:solidFill>
                <a:latin typeface="Open Sans" panose="020B0606030504020204" pitchFamily="34" charset="0"/>
              </a:rPr>
              <a:t>view</a:t>
            </a:r>
            <a:r>
              <a:rPr lang="es-ES" sz="3200" dirty="0">
                <a:solidFill>
                  <a:schemeClr val="tx1">
                    <a:lumMod val="65000"/>
                    <a:lumOff val="35000"/>
                  </a:schemeClr>
                </a:solidFill>
                <a:latin typeface="Open Sans" panose="020B0606030504020204" pitchFamily="34" charset="0"/>
              </a:rPr>
              <a:t> </a:t>
            </a:r>
            <a:r>
              <a:rPr lang="es-ES" sz="3200" dirty="0" err="1">
                <a:solidFill>
                  <a:schemeClr val="tx1">
                    <a:lumMod val="65000"/>
                    <a:lumOff val="35000"/>
                  </a:schemeClr>
                </a:solidFill>
                <a:latin typeface="Open Sans" panose="020B0606030504020204" pitchFamily="34" charset="0"/>
              </a:rPr>
              <a:t>ó</a:t>
            </a:r>
            <a:r>
              <a:rPr lang="es-ES" sz="3200" dirty="0">
                <a:solidFill>
                  <a:schemeClr val="tx1">
                    <a:lumMod val="65000"/>
                    <a:lumOff val="35000"/>
                  </a:schemeClr>
                </a:solidFill>
                <a:latin typeface="Open Sans" panose="020B0606030504020204" pitchFamily="34" charset="0"/>
              </a:rPr>
              <a:t> </a:t>
            </a:r>
            <a:r>
              <a:rPr lang="es-ES" sz="3200" dirty="0" err="1">
                <a:solidFill>
                  <a:schemeClr val="tx1">
                    <a:lumMod val="65000"/>
                    <a:lumOff val="35000"/>
                  </a:schemeClr>
                </a:solidFill>
                <a:latin typeface="Open Sans" panose="020B0606030504020204" pitchFamily="34" charset="0"/>
              </a:rPr>
              <a:t>edit</a:t>
            </a:r>
            <a:r>
              <a:rPr lang="es-ES" sz="3200" dirty="0">
                <a:solidFill>
                  <a:schemeClr val="tx1">
                    <a:lumMod val="65000"/>
                    <a:lumOff val="35000"/>
                  </a:schemeClr>
                </a:solidFill>
                <a:latin typeface="Open Sans" panose="020B0606030504020204" pitchFamily="34" charset="0"/>
              </a:rPr>
              <a:t>)</a:t>
            </a:r>
          </a:p>
        </p:txBody>
      </p:sp>
      <p:sp>
        <p:nvSpPr>
          <p:cNvPr id="9" name="4 Rectángulo">
            <a:extLst>
              <a:ext uri="{FF2B5EF4-FFF2-40B4-BE49-F238E27FC236}">
                <a16:creationId xmlns:a16="http://schemas.microsoft.com/office/drawing/2014/main" id="{696A819F-DE7A-4478-AAF1-0C8C3A9F05E5}"/>
              </a:ext>
            </a:extLst>
          </p:cNvPr>
          <p:cNvSpPr/>
          <p:nvPr/>
        </p:nvSpPr>
        <p:spPr>
          <a:xfrm>
            <a:off x="538481" y="3884531"/>
            <a:ext cx="10036592" cy="2062103"/>
          </a:xfrm>
          <a:prstGeom prst="rect">
            <a:avLst/>
          </a:prstGeom>
        </p:spPr>
        <p:txBody>
          <a:bodyPr wrap="square">
            <a:spAutoFit/>
          </a:bodyPr>
          <a:lstStyle/>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Abrir el menú contextual.</a:t>
            </a:r>
          </a:p>
          <a:p>
            <a:pPr marL="457200" indent="-457200">
              <a:buFont typeface="Arial" panose="020B0604020202020204" pitchFamily="34" charset="0"/>
              <a:buChar char="•"/>
            </a:pPr>
            <a:endPar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Establecer la clave única de relación.</a:t>
            </a:r>
          </a:p>
          <a:p>
            <a:endPar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5863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de imágenes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548282" y="2146591"/>
            <a:ext cx="11095435" cy="3046988"/>
          </a:xfrm>
          <a:prstGeom prst="rect">
            <a:avLst/>
          </a:prstGeom>
        </p:spPr>
        <p:txBody>
          <a:bodyPr wrap="square">
            <a:spAutoFit/>
          </a:bodyPr>
          <a:lstStyle/>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rPr>
              <a:t>Las imágenes se asocian al objeto, nunca a la colección</a:t>
            </a:r>
          </a:p>
          <a:p>
            <a:pPr marL="457200" indent="-457200">
              <a:buFont typeface="Arial" panose="020B0604020202020204" pitchFamily="34" charset="0"/>
              <a:buChar char="•"/>
            </a:pPr>
            <a:endParaRPr lang="es-ES" sz="3200" dirty="0">
              <a:solidFill>
                <a:schemeClr val="tx1">
                  <a:lumMod val="65000"/>
                  <a:lumOff val="35000"/>
                </a:schemeClr>
              </a:solidFill>
              <a:latin typeface="Open Sans" panose="020B0606030504020204" pitchFamily="34" charset="0"/>
            </a:endParaRPr>
          </a:p>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rPr>
              <a:t>Se asocian mediante un campo de clave única, se puede utilizar la clave primaria, pero si ésta es una clave compuesta por 2 o más campos, debe buscar un campo que identifique de manera única al registro.</a:t>
            </a:r>
          </a:p>
        </p:txBody>
      </p:sp>
      <p:grpSp>
        <p:nvGrpSpPr>
          <p:cNvPr id="2" name="Grupo 1">
            <a:extLst>
              <a:ext uri="{FF2B5EF4-FFF2-40B4-BE49-F238E27FC236}">
                <a16:creationId xmlns:a16="http://schemas.microsoft.com/office/drawing/2014/main" id="{20EAA7EA-4F2E-4146-A820-7B2F90ECDB0D}"/>
              </a:ext>
            </a:extLst>
          </p:cNvPr>
          <p:cNvGrpSpPr/>
          <p:nvPr/>
        </p:nvGrpSpPr>
        <p:grpSpPr>
          <a:xfrm>
            <a:off x="9240593" y="285891"/>
            <a:ext cx="2569970" cy="1860700"/>
            <a:chOff x="9240593" y="285891"/>
            <a:chExt cx="2569970" cy="1860700"/>
          </a:xfrm>
        </p:grpSpPr>
        <p:pic>
          <p:nvPicPr>
            <p:cNvPr id="4098" name="Picture 2" descr="Product Configuration Essentials">
              <a:extLst>
                <a:ext uri="{FF2B5EF4-FFF2-40B4-BE49-F238E27FC236}">
                  <a16:creationId xmlns:a16="http://schemas.microsoft.com/office/drawing/2014/main" id="{29C917FD-6082-436E-9E76-DEF841DF7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2406" y="285891"/>
              <a:ext cx="858157" cy="85815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lorful Windows 10 Icons: Photos app (again)">
              <a:extLst>
                <a:ext uri="{FF2B5EF4-FFF2-40B4-BE49-F238E27FC236}">
                  <a16:creationId xmlns:a16="http://schemas.microsoft.com/office/drawing/2014/main" id="{CD905D45-9E40-430D-81D2-90406675B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593" y="434778"/>
              <a:ext cx="1711813" cy="1711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30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de imágenes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548282" y="2146591"/>
            <a:ext cx="11095435" cy="3539430"/>
          </a:xfrm>
          <a:prstGeom prst="rect">
            <a:avLst/>
          </a:prstGeom>
        </p:spPr>
        <p:txBody>
          <a:bodyPr wrap="square">
            <a:spAutoFit/>
          </a:bodyPr>
          <a:lstStyle/>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rPr>
              <a:t>La configuración genera una relación de forma automática</a:t>
            </a:r>
          </a:p>
          <a:p>
            <a:pPr marL="457200" indent="-457200">
              <a:buFont typeface="Arial" panose="020B0604020202020204" pitchFamily="34" charset="0"/>
              <a:buChar char="•"/>
            </a:pPr>
            <a:endParaRPr lang="es-ES" sz="3200" dirty="0">
              <a:solidFill>
                <a:schemeClr val="tx1">
                  <a:lumMod val="65000"/>
                  <a:lumOff val="35000"/>
                </a:schemeClr>
              </a:solidFill>
              <a:latin typeface="Open Sans" panose="020B0606030504020204" pitchFamily="34" charset="0"/>
            </a:endParaRPr>
          </a:p>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rPr>
              <a:t>Se accede, por defecto, desde el menú contextual del objeto.</a:t>
            </a:r>
          </a:p>
          <a:p>
            <a:pPr marL="457200" indent="-457200">
              <a:buFont typeface="Arial" panose="020B0604020202020204" pitchFamily="34" charset="0"/>
              <a:buChar char="•"/>
            </a:pPr>
            <a:endParaRPr lang="es-ES" sz="3200" dirty="0">
              <a:solidFill>
                <a:schemeClr val="tx1">
                  <a:lumMod val="65000"/>
                  <a:lumOff val="35000"/>
                </a:schemeClr>
              </a:solidFill>
              <a:latin typeface="Open Sans" panose="020B0606030504020204" pitchFamily="34" charset="0"/>
            </a:endParaRPr>
          </a:p>
          <a:p>
            <a:pPr marL="457200" indent="-457200">
              <a:buFont typeface="Arial" panose="020B0604020202020204" pitchFamily="34" charset="0"/>
              <a:buChar char="•"/>
            </a:pPr>
            <a:r>
              <a:rPr lang="es-ES" sz="3200" dirty="0">
                <a:solidFill>
                  <a:schemeClr val="tx1">
                    <a:lumMod val="65000"/>
                    <a:lumOff val="35000"/>
                  </a:schemeClr>
                </a:solidFill>
                <a:latin typeface="Open Sans" panose="020B0606030504020204" pitchFamily="34" charset="0"/>
              </a:rPr>
              <a:t>Debe especificar una ruta donde almacenar los archivos.</a:t>
            </a:r>
          </a:p>
        </p:txBody>
      </p:sp>
      <p:grpSp>
        <p:nvGrpSpPr>
          <p:cNvPr id="9" name="Grupo 8">
            <a:extLst>
              <a:ext uri="{FF2B5EF4-FFF2-40B4-BE49-F238E27FC236}">
                <a16:creationId xmlns:a16="http://schemas.microsoft.com/office/drawing/2014/main" id="{D3DC3CDC-CBF2-4E73-ABE9-32A775452A05}"/>
              </a:ext>
            </a:extLst>
          </p:cNvPr>
          <p:cNvGrpSpPr/>
          <p:nvPr/>
        </p:nvGrpSpPr>
        <p:grpSpPr>
          <a:xfrm>
            <a:off x="9240593" y="285891"/>
            <a:ext cx="2569970" cy="1860700"/>
            <a:chOff x="9240593" y="285891"/>
            <a:chExt cx="2569970" cy="1860700"/>
          </a:xfrm>
        </p:grpSpPr>
        <p:pic>
          <p:nvPicPr>
            <p:cNvPr id="10" name="Picture 2" descr="Product Configuration Essentials">
              <a:extLst>
                <a:ext uri="{FF2B5EF4-FFF2-40B4-BE49-F238E27FC236}">
                  <a16:creationId xmlns:a16="http://schemas.microsoft.com/office/drawing/2014/main" id="{5659301E-3558-4530-A089-DFE3BB6FE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2406" y="285891"/>
              <a:ext cx="858157" cy="8581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olorful Windows 10 Icons: Photos app (again)">
              <a:extLst>
                <a:ext uri="{FF2B5EF4-FFF2-40B4-BE49-F238E27FC236}">
                  <a16:creationId xmlns:a16="http://schemas.microsoft.com/office/drawing/2014/main" id="{98CA769B-FE3D-4261-B18C-05B3C0024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593" y="434778"/>
              <a:ext cx="1711813" cy="1711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56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F7FE25-F04F-4E4B-82BA-EB7E849BDB04}"/>
              </a:ext>
            </a:extLst>
          </p:cNvPr>
          <p:cNvPicPr>
            <a:picLocks noChangeAspect="1"/>
          </p:cNvPicPr>
          <p:nvPr/>
        </p:nvPicPr>
        <p:blipFill>
          <a:blip r:embed="rId2"/>
          <a:stretch>
            <a:fillRect/>
          </a:stretch>
        </p:blipFill>
        <p:spPr>
          <a:xfrm>
            <a:off x="5516331" y="5108268"/>
            <a:ext cx="1159338" cy="975032"/>
          </a:xfrm>
          <a:prstGeom prst="rect">
            <a:avLst/>
          </a:prstGeom>
        </p:spPr>
      </p:pic>
      <p:pic>
        <p:nvPicPr>
          <p:cNvPr id="5122" name="Picture 2" descr="Folder images Icon | Free Folder Iconset | Iconshock">
            <a:extLst>
              <a:ext uri="{FF2B5EF4-FFF2-40B4-BE49-F238E27FC236}">
                <a16:creationId xmlns:a16="http://schemas.microsoft.com/office/drawing/2014/main" id="{C460E671-94E0-4368-B199-63CB7CCB4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291" y="4861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de imágenes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450311" y="2715747"/>
            <a:ext cx="11095435" cy="2862322"/>
          </a:xfrm>
          <a:prstGeom prst="rect">
            <a:avLst/>
          </a:prstGeom>
        </p:spPr>
        <p:txBody>
          <a:bodyPr wrap="square">
            <a:spAutoFit/>
          </a:bodyPr>
          <a:lstStyle/>
          <a:p>
            <a:pPr algn="just"/>
            <a:r>
              <a:rPr lang="es-ES" sz="3600" dirty="0">
                <a:solidFill>
                  <a:schemeClr val="tx1">
                    <a:lumMod val="65000"/>
                    <a:lumOff val="35000"/>
                  </a:schemeClr>
                </a:solidFill>
                <a:latin typeface="Open Sans" panose="020B0606030504020204" pitchFamily="34" charset="0"/>
              </a:rPr>
              <a:t>La ruta donde alojar las imágenes debe ser accesible para el usuario del servidor de aplicaciones IIS. De lo contrario, debe especificar un usuario de dominio con sus credenciales en el apartado</a:t>
            </a:r>
          </a:p>
          <a:p>
            <a:pPr algn="just"/>
            <a:r>
              <a:rPr lang="es-ES" sz="3600" dirty="0" err="1">
                <a:solidFill>
                  <a:schemeClr val="tx1">
                    <a:lumMod val="65000"/>
                    <a:lumOff val="35000"/>
                  </a:schemeClr>
                </a:solidFill>
                <a:latin typeface="Open Sans" panose="020B0606030504020204" pitchFamily="34" charset="0"/>
              </a:rPr>
              <a:t>settings</a:t>
            </a:r>
            <a:r>
              <a:rPr lang="es-ES" sz="3600" dirty="0">
                <a:solidFill>
                  <a:schemeClr val="tx1">
                    <a:lumMod val="65000"/>
                    <a:lumOff val="35000"/>
                  </a:schemeClr>
                </a:solidFill>
                <a:latin typeface="Open Sans" panose="020B0606030504020204" pitchFamily="34" charset="0"/>
              </a:rPr>
              <a:t> – </a:t>
            </a:r>
            <a:r>
              <a:rPr lang="es-ES" sz="3600" dirty="0" err="1">
                <a:solidFill>
                  <a:schemeClr val="tx1">
                    <a:lumMod val="65000"/>
                    <a:lumOff val="35000"/>
                  </a:schemeClr>
                </a:solidFill>
                <a:latin typeface="Open Sans" panose="020B0606030504020204" pitchFamily="34" charset="0"/>
              </a:rPr>
              <a:t>impersonate</a:t>
            </a:r>
            <a:r>
              <a:rPr lang="es-ES" sz="3600" dirty="0">
                <a:solidFill>
                  <a:schemeClr val="tx1">
                    <a:lumMod val="65000"/>
                    <a:lumOff val="35000"/>
                  </a:schemeClr>
                </a:solidFill>
                <a:latin typeface="Open Sans" panose="020B0606030504020204" pitchFamily="34" charset="0"/>
              </a:rPr>
              <a:t>.</a:t>
            </a:r>
          </a:p>
        </p:txBody>
      </p:sp>
      <p:pic>
        <p:nvPicPr>
          <p:cNvPr id="10" name="Picture 2" descr="Product Configuration Essentials">
            <a:extLst>
              <a:ext uri="{FF2B5EF4-FFF2-40B4-BE49-F238E27FC236}">
                <a16:creationId xmlns:a16="http://schemas.microsoft.com/office/drawing/2014/main" id="{6A3F8EBF-511A-4984-A158-BA040DEE6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9263" y="359218"/>
            <a:ext cx="858157" cy="85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7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de imágenes</a:t>
            </a:r>
          </a:p>
          <a:p>
            <a:pPr algn="ctr"/>
            <a:endParaRPr lang="es-ES" sz="3200" dirty="0">
              <a:solidFill>
                <a:schemeClr val="bg1"/>
              </a:solidFill>
              <a:latin typeface="Ubuntu" panose="020B0504030602030204" pitchFamily="34" charset="0"/>
            </a:endParaRPr>
          </a:p>
        </p:txBody>
      </p:sp>
      <p:pic>
        <p:nvPicPr>
          <p:cNvPr id="3" name="Imagen 2">
            <a:extLst>
              <a:ext uri="{FF2B5EF4-FFF2-40B4-BE49-F238E27FC236}">
                <a16:creationId xmlns:a16="http://schemas.microsoft.com/office/drawing/2014/main" id="{BBBCEA54-1503-44D9-B0BD-CC64577ADCDD}"/>
              </a:ext>
            </a:extLst>
          </p:cNvPr>
          <p:cNvPicPr>
            <a:picLocks noChangeAspect="1"/>
          </p:cNvPicPr>
          <p:nvPr/>
        </p:nvPicPr>
        <p:blipFill>
          <a:blip r:embed="rId3"/>
          <a:stretch>
            <a:fillRect/>
          </a:stretch>
        </p:blipFill>
        <p:spPr>
          <a:xfrm>
            <a:off x="4834567" y="1739965"/>
            <a:ext cx="2522866" cy="1553450"/>
          </a:xfrm>
          <a:prstGeom prst="rect">
            <a:avLst/>
          </a:prstGeom>
        </p:spPr>
      </p:pic>
      <p:pic>
        <p:nvPicPr>
          <p:cNvPr id="9" name="Imagen 8">
            <a:extLst>
              <a:ext uri="{FF2B5EF4-FFF2-40B4-BE49-F238E27FC236}">
                <a16:creationId xmlns:a16="http://schemas.microsoft.com/office/drawing/2014/main" id="{0E7D7FA4-6890-48A7-AA56-B218D0DA114C}"/>
              </a:ext>
            </a:extLst>
          </p:cNvPr>
          <p:cNvPicPr>
            <a:picLocks noChangeAspect="1"/>
          </p:cNvPicPr>
          <p:nvPr/>
        </p:nvPicPr>
        <p:blipFill>
          <a:blip r:embed="rId4"/>
          <a:stretch>
            <a:fillRect/>
          </a:stretch>
        </p:blipFill>
        <p:spPr>
          <a:xfrm>
            <a:off x="1273854" y="3564585"/>
            <a:ext cx="9644292" cy="2518715"/>
          </a:xfrm>
          <a:prstGeom prst="rect">
            <a:avLst/>
          </a:prstGeom>
        </p:spPr>
      </p:pic>
    </p:spTree>
    <p:extLst>
      <p:ext uri="{BB962C8B-B14F-4D97-AF65-F5344CB8AC3E}">
        <p14:creationId xmlns:p14="http://schemas.microsoft.com/office/powerpoint/2010/main" val="44710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8907" y="625895"/>
            <a:ext cx="3106254" cy="993355"/>
          </a:xfrm>
          <a:prstGeom prst="rect">
            <a:avLst/>
          </a:prstGeom>
        </p:spPr>
      </p:pic>
      <p:sp>
        <p:nvSpPr>
          <p:cNvPr id="7" name="CuadroTexto 6">
            <a:extLst>
              <a:ext uri="{FF2B5EF4-FFF2-40B4-BE49-F238E27FC236}">
                <a16:creationId xmlns:a16="http://schemas.microsoft.com/office/drawing/2014/main" id="{12D506DC-FE4B-4D11-823A-1C7896569DD7}"/>
              </a:ext>
            </a:extLst>
          </p:cNvPr>
          <p:cNvSpPr txBox="1"/>
          <p:nvPr/>
        </p:nvSpPr>
        <p:spPr>
          <a:xfrm>
            <a:off x="828553" y="3126114"/>
            <a:ext cx="10434098" cy="2923877"/>
          </a:xfrm>
          <a:prstGeom prst="rect">
            <a:avLst/>
          </a:prstGeom>
          <a:noFill/>
        </p:spPr>
        <p:txBody>
          <a:bodyPr wrap="square" rtlCol="0">
            <a:spAutoFit/>
          </a:bodyPr>
          <a:lstStyle/>
          <a:p>
            <a:r>
              <a:rPr lang="es-ES" sz="4000" dirty="0">
                <a:solidFill>
                  <a:srgbClr val="00063A"/>
                </a:solidFill>
                <a:latin typeface="Ubuntu" panose="020B0504030602030204" pitchFamily="34" charset="0"/>
              </a:rPr>
              <a:t>Gestión documental</a:t>
            </a:r>
          </a:p>
          <a:p>
            <a:endParaRPr lang="es-ES" sz="3200" dirty="0">
              <a:solidFill>
                <a:srgbClr val="00063A"/>
              </a:solidFill>
              <a:latin typeface="Ubuntu" panose="020B0504030602030204" pitchFamily="34" charset="0"/>
            </a:endParaRPr>
          </a:p>
          <a:p>
            <a:endParaRPr lang="es-ES" sz="3200" dirty="0">
              <a:solidFill>
                <a:srgbClr val="00063A"/>
              </a:solidFill>
              <a:latin typeface="Ubuntu" panose="020B0504030602030204" pitchFamily="34" charset="0"/>
            </a:endParaRPr>
          </a:p>
          <a:p>
            <a:r>
              <a:rPr lang="es-ES" sz="2400" dirty="0">
                <a:solidFill>
                  <a:schemeClr val="bg1">
                    <a:lumMod val="65000"/>
                  </a:schemeClr>
                </a:solidFill>
                <a:latin typeface="Ubuntu" panose="020B0504030602030204" pitchFamily="34" charset="0"/>
              </a:rPr>
              <a:t>Daniel Lutz</a:t>
            </a:r>
          </a:p>
          <a:p>
            <a:r>
              <a:rPr lang="es-ES" sz="2400" i="1" dirty="0">
                <a:solidFill>
                  <a:schemeClr val="bg1">
                    <a:lumMod val="65000"/>
                  </a:schemeClr>
                </a:solidFill>
                <a:latin typeface="Ubuntu" panose="020B0504030602030204" pitchFamily="34" charset="0"/>
              </a:rPr>
              <a:t>Instructor</a:t>
            </a:r>
            <a:endParaRPr lang="es-ES" sz="2400" i="1" dirty="0">
              <a:solidFill>
                <a:srgbClr val="00063A"/>
              </a:solidFill>
              <a:latin typeface="Ubuntu" panose="020B0504030602030204" pitchFamily="34" charset="0"/>
            </a:endParaRPr>
          </a:p>
          <a:p>
            <a:pPr algn="ctr"/>
            <a:endParaRPr lang="es-ES" sz="3200" dirty="0">
              <a:solidFill>
                <a:schemeClr val="bg1"/>
              </a:solidFill>
              <a:latin typeface="Ubuntu" panose="020B0504030602030204" pitchFamily="34" charset="0"/>
            </a:endParaRPr>
          </a:p>
        </p:txBody>
      </p:sp>
      <p:sp>
        <p:nvSpPr>
          <p:cNvPr id="9" name="Rectángulo 8">
            <a:extLst>
              <a:ext uri="{FF2B5EF4-FFF2-40B4-BE49-F238E27FC236}">
                <a16:creationId xmlns:a16="http://schemas.microsoft.com/office/drawing/2014/main" id="{3B3BA384-855E-461F-BCE5-F591ED363547}"/>
              </a:ext>
            </a:extLst>
          </p:cNvPr>
          <p:cNvSpPr/>
          <p:nvPr/>
        </p:nvSpPr>
        <p:spPr>
          <a:xfrm>
            <a:off x="8175584" y="270433"/>
            <a:ext cx="3711615" cy="461665"/>
          </a:xfrm>
          <a:prstGeom prst="rect">
            <a:avLst/>
          </a:prstGeom>
        </p:spPr>
        <p:txBody>
          <a:bodyPr wrap="square">
            <a:spAutoFit/>
          </a:bodyPr>
          <a:lstStyle/>
          <a:p>
            <a:pPr algn="r"/>
            <a:r>
              <a:rPr lang="es-ES" sz="1200" i="1">
                <a:solidFill>
                  <a:schemeClr val="bg1">
                    <a:lumMod val="65000"/>
                  </a:schemeClr>
                </a:solidFill>
                <a:latin typeface="Ubuntu" panose="020B0504030602030204" pitchFamily="34" charset="0"/>
              </a:rPr>
              <a:t>#flexygoffline</a:t>
            </a:r>
          </a:p>
          <a:p>
            <a:pPr algn="r"/>
            <a:r>
              <a:rPr lang="es-ES" sz="1200" i="1">
                <a:solidFill>
                  <a:schemeClr val="bg1">
                    <a:lumMod val="65000"/>
                  </a:schemeClr>
                </a:solidFill>
                <a:latin typeface="Ubuntu" panose="020B0504030602030204" pitchFamily="34" charset="0"/>
              </a:rPr>
              <a:t>#</a:t>
            </a:r>
            <a:r>
              <a:rPr lang="es-ES" sz="1200" i="1" dirty="0" err="1">
                <a:solidFill>
                  <a:schemeClr val="bg1">
                    <a:lumMod val="65000"/>
                  </a:schemeClr>
                </a:solidFill>
                <a:latin typeface="Ubuntu" panose="020B0504030602030204" pitchFamily="34" charset="0"/>
              </a:rPr>
              <a:t>desarrollaconflexygo</a:t>
            </a:r>
            <a:endParaRPr lang="es-ES" sz="1200" i="1" dirty="0">
              <a:solidFill>
                <a:schemeClr val="bg1">
                  <a:lumMod val="65000"/>
                </a:schemeClr>
              </a:solidFill>
              <a:latin typeface="Ubuntu" panose="020B0504030602030204" pitchFamily="34" charset="0"/>
            </a:endParaRPr>
          </a:p>
        </p:txBody>
      </p:sp>
      <p:sp>
        <p:nvSpPr>
          <p:cNvPr id="10" name="Rectángulo 9">
            <a:extLst>
              <a:ext uri="{FF2B5EF4-FFF2-40B4-BE49-F238E27FC236}">
                <a16:creationId xmlns:a16="http://schemas.microsoft.com/office/drawing/2014/main" id="{231411B4-B0E3-43CF-A89A-1D3427214F73}"/>
              </a:ext>
            </a:extLst>
          </p:cNvPr>
          <p:cNvSpPr/>
          <p:nvPr/>
        </p:nvSpPr>
        <p:spPr>
          <a:xfrm rot="5400000">
            <a:off x="1311604" y="3496104"/>
            <a:ext cx="45719"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DB7B0"/>
              </a:solidFill>
            </a:endParaRPr>
          </a:p>
        </p:txBody>
      </p:sp>
    </p:spTree>
    <p:extLst>
      <p:ext uri="{BB962C8B-B14F-4D97-AF65-F5344CB8AC3E}">
        <p14:creationId xmlns:p14="http://schemas.microsoft.com/office/powerpoint/2010/main" val="46484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F7FE25-F04F-4E4B-82BA-EB7E849BDB04}"/>
              </a:ext>
            </a:extLst>
          </p:cNvPr>
          <p:cNvPicPr>
            <a:picLocks noChangeAspect="1"/>
          </p:cNvPicPr>
          <p:nvPr/>
        </p:nvPicPr>
        <p:blipFill>
          <a:blip r:embed="rId3"/>
          <a:stretch>
            <a:fillRect/>
          </a:stretch>
        </p:blipFill>
        <p:spPr>
          <a:xfrm>
            <a:off x="5516331" y="5108268"/>
            <a:ext cx="1159338" cy="975032"/>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Gestión documental</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450311" y="2715747"/>
            <a:ext cx="11095435" cy="2308324"/>
          </a:xfrm>
          <a:prstGeom prst="rect">
            <a:avLst/>
          </a:prstGeom>
        </p:spPr>
        <p:txBody>
          <a:bodyPr wrap="square">
            <a:spAutoFit/>
          </a:bodyPr>
          <a:lstStyle/>
          <a:p>
            <a:pPr algn="just"/>
            <a:r>
              <a:rPr lang="es-ES" sz="3600" dirty="0">
                <a:solidFill>
                  <a:schemeClr val="tx1">
                    <a:lumMod val="65000"/>
                    <a:lumOff val="35000"/>
                  </a:schemeClr>
                </a:solidFill>
                <a:latin typeface="Open Sans" panose="020B0606030504020204" pitchFamily="34" charset="0"/>
              </a:rPr>
              <a:t>La gestión de imágenes se configura de manera idéntica a la gestión documental, procurando también, seleccionar una carpeta con permisos al usuario IIS o al indicado en el apartado </a:t>
            </a:r>
            <a:r>
              <a:rPr lang="es-ES" sz="3600" dirty="0" err="1">
                <a:solidFill>
                  <a:schemeClr val="tx1">
                    <a:lumMod val="65000"/>
                    <a:lumOff val="35000"/>
                  </a:schemeClr>
                </a:solidFill>
                <a:latin typeface="Open Sans" panose="020B0606030504020204" pitchFamily="34" charset="0"/>
              </a:rPr>
              <a:t>impersonate</a:t>
            </a:r>
            <a:r>
              <a:rPr lang="es-ES" sz="3600" dirty="0">
                <a:solidFill>
                  <a:schemeClr val="tx1">
                    <a:lumMod val="65000"/>
                    <a:lumOff val="35000"/>
                  </a:schemeClr>
                </a:solidFill>
                <a:latin typeface="Open Sans" panose="020B0606030504020204" pitchFamily="34" charset="0"/>
              </a:rPr>
              <a:t>.</a:t>
            </a:r>
          </a:p>
        </p:txBody>
      </p:sp>
      <p:pic>
        <p:nvPicPr>
          <p:cNvPr id="10" name="Picture 2" descr="Product Configuration Essentials">
            <a:extLst>
              <a:ext uri="{FF2B5EF4-FFF2-40B4-BE49-F238E27FC236}">
                <a16:creationId xmlns:a16="http://schemas.microsoft.com/office/drawing/2014/main" id="{6A3F8EBF-511A-4984-A158-BA040DEE6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9263" y="359218"/>
            <a:ext cx="858157" cy="8581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ocuments, folder Free Icon of Mac Folders Icons">
            <a:extLst>
              <a:ext uri="{FF2B5EF4-FFF2-40B4-BE49-F238E27FC236}">
                <a16:creationId xmlns:a16="http://schemas.microsoft.com/office/drawing/2014/main" id="{EF164766-D0DE-4958-AF4A-5D36A052C5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9720" y="4861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4441666-4C63-47F0-A508-414CD2BA0FAC}"/>
              </a:ext>
            </a:extLst>
          </p:cNvPr>
          <p:cNvSpPr txBox="1"/>
          <p:nvPr/>
        </p:nvSpPr>
        <p:spPr>
          <a:xfrm>
            <a:off x="828553" y="3126114"/>
            <a:ext cx="10434098" cy="1200329"/>
          </a:xfrm>
          <a:prstGeom prst="rect">
            <a:avLst/>
          </a:prstGeom>
          <a:noFill/>
        </p:spPr>
        <p:txBody>
          <a:bodyPr wrap="square" rtlCol="0">
            <a:spAutoFit/>
          </a:bodyPr>
          <a:lstStyle/>
          <a:p>
            <a:pPr algn="r"/>
            <a:r>
              <a:rPr lang="es-ES" sz="4000" dirty="0">
                <a:solidFill>
                  <a:srgbClr val="00063A"/>
                </a:solidFill>
                <a:latin typeface="Ubuntu" panose="020B0504030602030204" pitchFamily="34" charset="0"/>
              </a:rPr>
              <a:t>Práctica 2</a:t>
            </a:r>
          </a:p>
          <a:p>
            <a:pPr algn="r"/>
            <a:r>
              <a:rPr lang="es-ES" sz="3200" dirty="0">
                <a:solidFill>
                  <a:schemeClr val="bg1">
                    <a:lumMod val="65000"/>
                  </a:schemeClr>
                </a:solidFill>
                <a:latin typeface="Ubuntu" panose="020B0504030602030204" pitchFamily="34" charset="0"/>
              </a:rPr>
              <a:t>A relacionarse!</a:t>
            </a:r>
          </a:p>
        </p:txBody>
      </p:sp>
      <p:sp>
        <p:nvSpPr>
          <p:cNvPr id="22" name="Rectángulo 21">
            <a:extLst>
              <a:ext uri="{FF2B5EF4-FFF2-40B4-BE49-F238E27FC236}">
                <a16:creationId xmlns:a16="http://schemas.microsoft.com/office/drawing/2014/main" id="{205E82AC-66C7-46DB-9819-F2D73B645D40}"/>
              </a:ext>
            </a:extLst>
          </p:cNvPr>
          <p:cNvSpPr/>
          <p:nvPr/>
        </p:nvSpPr>
        <p:spPr>
          <a:xfrm rot="5400000">
            <a:off x="10529939" y="3389744"/>
            <a:ext cx="45719"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Tree>
    <p:extLst>
      <p:ext uri="{BB962C8B-B14F-4D97-AF65-F5344CB8AC3E}">
        <p14:creationId xmlns:p14="http://schemas.microsoft.com/office/powerpoint/2010/main" val="3729886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70C44A6A-A6EE-4BE7-8108-B77FD5D40143}"/>
              </a:ext>
            </a:extLst>
          </p:cNvPr>
          <p:cNvSpPr/>
          <p:nvPr/>
        </p:nvSpPr>
        <p:spPr>
          <a:xfrm>
            <a:off x="0" y="0"/>
            <a:ext cx="12192000" cy="6858000"/>
          </a:xfrm>
          <a:prstGeom prst="rect">
            <a:avLst/>
          </a:prstGeom>
          <a:solidFill>
            <a:srgbClr val="2DB8B0">
              <a:alpha val="35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64" y="1190917"/>
            <a:ext cx="4546305" cy="1454818"/>
          </a:xfrm>
          <a:prstGeom prst="rect">
            <a:avLst/>
          </a:prstGeom>
        </p:spPr>
      </p:pic>
      <p:sp>
        <p:nvSpPr>
          <p:cNvPr id="5" name="CuadroTexto 4"/>
          <p:cNvSpPr txBox="1"/>
          <p:nvPr/>
        </p:nvSpPr>
        <p:spPr>
          <a:xfrm>
            <a:off x="3170716" y="2562447"/>
            <a:ext cx="2407519" cy="523220"/>
          </a:xfrm>
          <a:prstGeom prst="rect">
            <a:avLst/>
          </a:prstGeom>
          <a:noFill/>
        </p:spPr>
        <p:txBody>
          <a:bodyPr wrap="square" rtlCol="0">
            <a:spAutoFit/>
          </a:bodyPr>
          <a:lstStyle/>
          <a:p>
            <a:pPr algn="r"/>
            <a:r>
              <a:rPr lang="es-ES" sz="2800" dirty="0" err="1">
                <a:solidFill>
                  <a:schemeClr val="bg1"/>
                </a:solidFill>
                <a:latin typeface="+mj-lt"/>
              </a:rPr>
              <a:t>The</a:t>
            </a:r>
            <a:r>
              <a:rPr lang="es-ES" sz="2800" dirty="0">
                <a:solidFill>
                  <a:schemeClr val="bg1"/>
                </a:solidFill>
                <a:latin typeface="+mj-lt"/>
              </a:rPr>
              <a:t> </a:t>
            </a:r>
            <a:r>
              <a:rPr lang="es-ES" sz="2800" dirty="0" err="1">
                <a:solidFill>
                  <a:schemeClr val="bg1"/>
                </a:solidFill>
                <a:latin typeface="+mj-lt"/>
              </a:rPr>
              <a:t>best</a:t>
            </a:r>
            <a:endParaRPr lang="es-ES" sz="2800" dirty="0">
              <a:solidFill>
                <a:schemeClr val="bg1"/>
              </a:solidFill>
              <a:latin typeface="+mj-lt"/>
            </a:endParaRPr>
          </a:p>
        </p:txBody>
      </p:sp>
    </p:spTree>
    <p:extLst>
      <p:ext uri="{BB962C8B-B14F-4D97-AF65-F5344CB8AC3E}">
        <p14:creationId xmlns:p14="http://schemas.microsoft.com/office/powerpoint/2010/main" val="33464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8907" y="625895"/>
            <a:ext cx="3106254" cy="993355"/>
          </a:xfrm>
          <a:prstGeom prst="rect">
            <a:avLst/>
          </a:prstGeom>
        </p:spPr>
      </p:pic>
      <p:sp>
        <p:nvSpPr>
          <p:cNvPr id="7" name="CuadroTexto 6">
            <a:extLst>
              <a:ext uri="{FF2B5EF4-FFF2-40B4-BE49-F238E27FC236}">
                <a16:creationId xmlns:a16="http://schemas.microsoft.com/office/drawing/2014/main" id="{12D506DC-FE4B-4D11-823A-1C7896569DD7}"/>
              </a:ext>
            </a:extLst>
          </p:cNvPr>
          <p:cNvSpPr txBox="1"/>
          <p:nvPr/>
        </p:nvSpPr>
        <p:spPr>
          <a:xfrm>
            <a:off x="828553" y="3126114"/>
            <a:ext cx="10434098" cy="3416320"/>
          </a:xfrm>
          <a:prstGeom prst="rect">
            <a:avLst/>
          </a:prstGeom>
          <a:noFill/>
        </p:spPr>
        <p:txBody>
          <a:bodyPr wrap="square" rtlCol="0">
            <a:spAutoFit/>
          </a:bodyPr>
          <a:lstStyle/>
          <a:p>
            <a:r>
              <a:rPr lang="es-ES" sz="4000" dirty="0">
                <a:solidFill>
                  <a:srgbClr val="00063A"/>
                </a:solidFill>
                <a:latin typeface="Ubuntu" panose="020B0504030602030204" pitchFamily="34" charset="0"/>
              </a:rPr>
              <a:t>Relaciones</a:t>
            </a:r>
          </a:p>
          <a:p>
            <a:endParaRPr lang="es-ES" sz="3200" dirty="0">
              <a:solidFill>
                <a:srgbClr val="00063A"/>
              </a:solidFill>
              <a:latin typeface="Ubuntu" panose="020B0504030602030204" pitchFamily="34" charset="0"/>
            </a:endParaRPr>
          </a:p>
          <a:p>
            <a:r>
              <a:rPr lang="es-ES" sz="3200" dirty="0">
                <a:solidFill>
                  <a:srgbClr val="00063A"/>
                </a:solidFill>
                <a:latin typeface="Ubuntu" panose="020B0504030602030204" pitchFamily="34" charset="0"/>
              </a:rPr>
              <a:t>Objeto - Colección</a:t>
            </a:r>
          </a:p>
          <a:p>
            <a:endParaRPr lang="es-ES" sz="3200" dirty="0">
              <a:solidFill>
                <a:srgbClr val="00063A"/>
              </a:solidFill>
              <a:latin typeface="Ubuntu" panose="020B0504030602030204" pitchFamily="34" charset="0"/>
            </a:endParaRPr>
          </a:p>
          <a:p>
            <a:r>
              <a:rPr lang="es-ES" sz="2400" dirty="0">
                <a:solidFill>
                  <a:schemeClr val="bg1">
                    <a:lumMod val="65000"/>
                  </a:schemeClr>
                </a:solidFill>
                <a:latin typeface="Ubuntu" panose="020B0504030602030204" pitchFamily="34" charset="0"/>
              </a:rPr>
              <a:t>Daniel Lutz</a:t>
            </a:r>
          </a:p>
          <a:p>
            <a:r>
              <a:rPr lang="es-ES" sz="2400" i="1" dirty="0">
                <a:solidFill>
                  <a:schemeClr val="bg1">
                    <a:lumMod val="65000"/>
                  </a:schemeClr>
                </a:solidFill>
                <a:latin typeface="Ubuntu" panose="020B0504030602030204" pitchFamily="34" charset="0"/>
              </a:rPr>
              <a:t>Instructor</a:t>
            </a:r>
            <a:endParaRPr lang="es-ES" sz="2400" i="1" dirty="0">
              <a:solidFill>
                <a:srgbClr val="00063A"/>
              </a:solidFill>
              <a:latin typeface="Ubuntu" panose="020B0504030602030204" pitchFamily="34" charset="0"/>
            </a:endParaRPr>
          </a:p>
          <a:p>
            <a:pPr algn="ctr"/>
            <a:endParaRPr lang="es-ES" sz="3200" dirty="0">
              <a:solidFill>
                <a:schemeClr val="bg1"/>
              </a:solidFill>
              <a:latin typeface="Ubuntu" panose="020B0504030602030204" pitchFamily="34" charset="0"/>
            </a:endParaRPr>
          </a:p>
        </p:txBody>
      </p:sp>
      <p:sp>
        <p:nvSpPr>
          <p:cNvPr id="9" name="Rectángulo 8">
            <a:extLst>
              <a:ext uri="{FF2B5EF4-FFF2-40B4-BE49-F238E27FC236}">
                <a16:creationId xmlns:a16="http://schemas.microsoft.com/office/drawing/2014/main" id="{3B3BA384-855E-461F-BCE5-F591ED363547}"/>
              </a:ext>
            </a:extLst>
          </p:cNvPr>
          <p:cNvSpPr/>
          <p:nvPr/>
        </p:nvSpPr>
        <p:spPr>
          <a:xfrm>
            <a:off x="8175584" y="270433"/>
            <a:ext cx="3711615" cy="461665"/>
          </a:xfrm>
          <a:prstGeom prst="rect">
            <a:avLst/>
          </a:prstGeom>
        </p:spPr>
        <p:txBody>
          <a:bodyPr wrap="square">
            <a:spAutoFit/>
          </a:bodyPr>
          <a:lstStyle/>
          <a:p>
            <a:pPr algn="r"/>
            <a:r>
              <a:rPr lang="es-ES" sz="1200" i="1">
                <a:solidFill>
                  <a:schemeClr val="bg1">
                    <a:lumMod val="65000"/>
                  </a:schemeClr>
                </a:solidFill>
                <a:latin typeface="Ubuntu" panose="020B0504030602030204" pitchFamily="34" charset="0"/>
              </a:rPr>
              <a:t>#flexygoffline</a:t>
            </a:r>
          </a:p>
          <a:p>
            <a:pPr algn="r"/>
            <a:r>
              <a:rPr lang="es-ES" sz="1200" i="1">
                <a:solidFill>
                  <a:schemeClr val="bg1">
                    <a:lumMod val="65000"/>
                  </a:schemeClr>
                </a:solidFill>
                <a:latin typeface="Ubuntu" panose="020B0504030602030204" pitchFamily="34" charset="0"/>
              </a:rPr>
              <a:t>#</a:t>
            </a:r>
            <a:r>
              <a:rPr lang="es-ES" sz="1200" i="1" dirty="0" err="1">
                <a:solidFill>
                  <a:schemeClr val="bg1">
                    <a:lumMod val="65000"/>
                  </a:schemeClr>
                </a:solidFill>
                <a:latin typeface="Ubuntu" panose="020B0504030602030204" pitchFamily="34" charset="0"/>
              </a:rPr>
              <a:t>desarrollaconflexygo</a:t>
            </a:r>
            <a:endParaRPr lang="es-ES" sz="1200" i="1" dirty="0">
              <a:solidFill>
                <a:schemeClr val="bg1">
                  <a:lumMod val="65000"/>
                </a:schemeClr>
              </a:solidFill>
              <a:latin typeface="Ubuntu" panose="020B0504030602030204" pitchFamily="34" charset="0"/>
            </a:endParaRPr>
          </a:p>
        </p:txBody>
      </p:sp>
      <p:sp>
        <p:nvSpPr>
          <p:cNvPr id="10" name="Rectángulo 9">
            <a:extLst>
              <a:ext uri="{FF2B5EF4-FFF2-40B4-BE49-F238E27FC236}">
                <a16:creationId xmlns:a16="http://schemas.microsoft.com/office/drawing/2014/main" id="{231411B4-B0E3-43CF-A89A-1D3427214F73}"/>
              </a:ext>
            </a:extLst>
          </p:cNvPr>
          <p:cNvSpPr/>
          <p:nvPr/>
        </p:nvSpPr>
        <p:spPr>
          <a:xfrm rot="5400000">
            <a:off x="1311604" y="3496104"/>
            <a:ext cx="45719"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DB7B0"/>
              </a:solidFill>
            </a:endParaRPr>
          </a:p>
        </p:txBody>
      </p:sp>
    </p:spTree>
    <p:extLst>
      <p:ext uri="{BB962C8B-B14F-4D97-AF65-F5344CB8AC3E}">
        <p14:creationId xmlns:p14="http://schemas.microsoft.com/office/powerpoint/2010/main" val="39208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8907" y="625895"/>
            <a:ext cx="3106254" cy="993355"/>
          </a:xfrm>
          <a:prstGeom prst="rect">
            <a:avLst/>
          </a:prstGeom>
        </p:spPr>
      </p:pic>
      <p:sp>
        <p:nvSpPr>
          <p:cNvPr id="7" name="CuadroTexto 6">
            <a:extLst>
              <a:ext uri="{FF2B5EF4-FFF2-40B4-BE49-F238E27FC236}">
                <a16:creationId xmlns:a16="http://schemas.microsoft.com/office/drawing/2014/main" id="{12D506DC-FE4B-4D11-823A-1C7896569DD7}"/>
              </a:ext>
            </a:extLst>
          </p:cNvPr>
          <p:cNvSpPr txBox="1"/>
          <p:nvPr/>
        </p:nvSpPr>
        <p:spPr>
          <a:xfrm>
            <a:off x="828553" y="3126114"/>
            <a:ext cx="10434098" cy="2923877"/>
          </a:xfrm>
          <a:prstGeom prst="rect">
            <a:avLst/>
          </a:prstGeom>
          <a:noFill/>
        </p:spPr>
        <p:txBody>
          <a:bodyPr wrap="square" rtlCol="0">
            <a:spAutoFit/>
          </a:bodyPr>
          <a:lstStyle/>
          <a:p>
            <a:r>
              <a:rPr lang="es-ES" sz="4000" dirty="0">
                <a:solidFill>
                  <a:srgbClr val="00063A"/>
                </a:solidFill>
                <a:latin typeface="Ubuntu" panose="020B0504030602030204" pitchFamily="34" charset="0"/>
              </a:rPr>
              <a:t>Gestión de imágenes</a:t>
            </a:r>
          </a:p>
          <a:p>
            <a:endParaRPr lang="es-ES" sz="3200" dirty="0">
              <a:solidFill>
                <a:srgbClr val="00063A"/>
              </a:solidFill>
              <a:latin typeface="Ubuntu" panose="020B0504030602030204" pitchFamily="34" charset="0"/>
            </a:endParaRPr>
          </a:p>
          <a:p>
            <a:endParaRPr lang="es-ES" sz="3200" dirty="0">
              <a:solidFill>
                <a:srgbClr val="00063A"/>
              </a:solidFill>
              <a:latin typeface="Ubuntu" panose="020B0504030602030204" pitchFamily="34" charset="0"/>
            </a:endParaRPr>
          </a:p>
          <a:p>
            <a:r>
              <a:rPr lang="es-ES" sz="2400" dirty="0">
                <a:solidFill>
                  <a:schemeClr val="bg1">
                    <a:lumMod val="65000"/>
                  </a:schemeClr>
                </a:solidFill>
                <a:latin typeface="Ubuntu" panose="020B0504030602030204" pitchFamily="34" charset="0"/>
              </a:rPr>
              <a:t>Daniel Lutz</a:t>
            </a:r>
          </a:p>
          <a:p>
            <a:r>
              <a:rPr lang="es-ES" sz="2400" i="1" dirty="0">
                <a:solidFill>
                  <a:schemeClr val="bg1">
                    <a:lumMod val="65000"/>
                  </a:schemeClr>
                </a:solidFill>
                <a:latin typeface="Ubuntu" panose="020B0504030602030204" pitchFamily="34" charset="0"/>
              </a:rPr>
              <a:t>Instructor</a:t>
            </a:r>
            <a:endParaRPr lang="es-ES" sz="2400" i="1" dirty="0">
              <a:solidFill>
                <a:srgbClr val="00063A"/>
              </a:solidFill>
              <a:latin typeface="Ubuntu" panose="020B0504030602030204" pitchFamily="34" charset="0"/>
            </a:endParaRPr>
          </a:p>
          <a:p>
            <a:pPr algn="ctr"/>
            <a:endParaRPr lang="es-ES" sz="3200" dirty="0">
              <a:solidFill>
                <a:schemeClr val="bg1"/>
              </a:solidFill>
              <a:latin typeface="Ubuntu" panose="020B0504030602030204" pitchFamily="34" charset="0"/>
            </a:endParaRPr>
          </a:p>
        </p:txBody>
      </p:sp>
      <p:sp>
        <p:nvSpPr>
          <p:cNvPr id="9" name="Rectángulo 8">
            <a:extLst>
              <a:ext uri="{FF2B5EF4-FFF2-40B4-BE49-F238E27FC236}">
                <a16:creationId xmlns:a16="http://schemas.microsoft.com/office/drawing/2014/main" id="{3B3BA384-855E-461F-BCE5-F591ED363547}"/>
              </a:ext>
            </a:extLst>
          </p:cNvPr>
          <p:cNvSpPr/>
          <p:nvPr/>
        </p:nvSpPr>
        <p:spPr>
          <a:xfrm>
            <a:off x="8175584" y="270433"/>
            <a:ext cx="3711615" cy="461665"/>
          </a:xfrm>
          <a:prstGeom prst="rect">
            <a:avLst/>
          </a:prstGeom>
        </p:spPr>
        <p:txBody>
          <a:bodyPr wrap="square">
            <a:spAutoFit/>
          </a:bodyPr>
          <a:lstStyle/>
          <a:p>
            <a:pPr algn="r"/>
            <a:r>
              <a:rPr lang="es-ES" sz="1200" i="1">
                <a:solidFill>
                  <a:schemeClr val="bg1">
                    <a:lumMod val="65000"/>
                  </a:schemeClr>
                </a:solidFill>
                <a:latin typeface="Ubuntu" panose="020B0504030602030204" pitchFamily="34" charset="0"/>
              </a:rPr>
              <a:t>#flexygoffline</a:t>
            </a:r>
          </a:p>
          <a:p>
            <a:pPr algn="r"/>
            <a:r>
              <a:rPr lang="es-ES" sz="1200" i="1">
                <a:solidFill>
                  <a:schemeClr val="bg1">
                    <a:lumMod val="65000"/>
                  </a:schemeClr>
                </a:solidFill>
                <a:latin typeface="Ubuntu" panose="020B0504030602030204" pitchFamily="34" charset="0"/>
              </a:rPr>
              <a:t>#</a:t>
            </a:r>
            <a:r>
              <a:rPr lang="es-ES" sz="1200" i="1" dirty="0" err="1">
                <a:solidFill>
                  <a:schemeClr val="bg1">
                    <a:lumMod val="65000"/>
                  </a:schemeClr>
                </a:solidFill>
                <a:latin typeface="Ubuntu" panose="020B0504030602030204" pitchFamily="34" charset="0"/>
              </a:rPr>
              <a:t>desarrollaconflexygo</a:t>
            </a:r>
            <a:endParaRPr lang="es-ES" sz="1200" i="1" dirty="0">
              <a:solidFill>
                <a:schemeClr val="bg1">
                  <a:lumMod val="65000"/>
                </a:schemeClr>
              </a:solidFill>
              <a:latin typeface="Ubuntu" panose="020B0504030602030204" pitchFamily="34" charset="0"/>
            </a:endParaRPr>
          </a:p>
        </p:txBody>
      </p:sp>
      <p:sp>
        <p:nvSpPr>
          <p:cNvPr id="10" name="Rectángulo 9">
            <a:extLst>
              <a:ext uri="{FF2B5EF4-FFF2-40B4-BE49-F238E27FC236}">
                <a16:creationId xmlns:a16="http://schemas.microsoft.com/office/drawing/2014/main" id="{231411B4-B0E3-43CF-A89A-1D3427214F73}"/>
              </a:ext>
            </a:extLst>
          </p:cNvPr>
          <p:cNvSpPr/>
          <p:nvPr/>
        </p:nvSpPr>
        <p:spPr>
          <a:xfrm rot="5400000">
            <a:off x="1311604" y="3496104"/>
            <a:ext cx="45719"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DB7B0"/>
              </a:solidFill>
            </a:endParaRPr>
          </a:p>
        </p:txBody>
      </p:sp>
    </p:spTree>
    <p:extLst>
      <p:ext uri="{BB962C8B-B14F-4D97-AF65-F5344CB8AC3E}">
        <p14:creationId xmlns:p14="http://schemas.microsoft.com/office/powerpoint/2010/main" val="56998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verly Natural Wicker Chain Link Object | Decorative Object | Williams  Sonoma">
            <a:extLst>
              <a:ext uri="{FF2B5EF4-FFF2-40B4-BE49-F238E27FC236}">
                <a16:creationId xmlns:a16="http://schemas.microsoft.com/office/drawing/2014/main" id="{0ED8DAB1-8B07-46D6-8D05-7C8D8049D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910" y="2271712"/>
            <a:ext cx="3990975" cy="39909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Configuración de objetos</a:t>
            </a:r>
          </a:p>
          <a:p>
            <a:r>
              <a:rPr lang="es-ES" sz="3200" dirty="0">
                <a:solidFill>
                  <a:schemeClr val="bg1">
                    <a:lumMod val="65000"/>
                  </a:schemeClr>
                </a:solidFill>
                <a:latin typeface="Ubuntu" panose="020B0504030602030204" pitchFamily="34" charset="0"/>
              </a:rPr>
              <a:t>Relaciones de objetos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1569660"/>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Relacionar los objetos nos permite establecer un vínculo y una navegabilidad o concepto de pertenencia entre registros.</a:t>
            </a:r>
            <a:endParaRPr lang="es-ES" sz="2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4 Rectángulo">
            <a:extLst>
              <a:ext uri="{FF2B5EF4-FFF2-40B4-BE49-F238E27FC236}">
                <a16:creationId xmlns:a16="http://schemas.microsoft.com/office/drawing/2014/main" id="{696A819F-DE7A-4478-AAF1-0C8C3A9F05E5}"/>
              </a:ext>
            </a:extLst>
          </p:cNvPr>
          <p:cNvSpPr/>
          <p:nvPr/>
        </p:nvSpPr>
        <p:spPr>
          <a:xfrm>
            <a:off x="682908" y="3546120"/>
            <a:ext cx="7500394" cy="2062103"/>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Consiste en una configuración donde podemos establecer las claves de relación y los valores que hereda el registro “hijo” del registro “Padre”  </a:t>
            </a:r>
            <a:endParaRPr lang="es-ES" sz="2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8198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Navegabilidad</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1077218"/>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Permite navegar desde el objeto a la colección relacionada desde el menú contextual de procesos de objeto.</a:t>
            </a:r>
            <a:endParaRPr lang="es-ES" sz="2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n 2">
            <a:extLst>
              <a:ext uri="{FF2B5EF4-FFF2-40B4-BE49-F238E27FC236}">
                <a16:creationId xmlns:a16="http://schemas.microsoft.com/office/drawing/2014/main" id="{E03CAECA-B81B-46AB-8744-09CA0AF5B373}"/>
              </a:ext>
            </a:extLst>
          </p:cNvPr>
          <p:cNvPicPr>
            <a:picLocks noChangeAspect="1"/>
          </p:cNvPicPr>
          <p:nvPr/>
        </p:nvPicPr>
        <p:blipFill>
          <a:blip r:embed="rId3"/>
          <a:stretch>
            <a:fillRect/>
          </a:stretch>
        </p:blipFill>
        <p:spPr>
          <a:xfrm>
            <a:off x="3417093" y="3006096"/>
            <a:ext cx="5357813" cy="2895600"/>
          </a:xfrm>
          <a:prstGeom prst="rect">
            <a:avLst/>
          </a:prstGeom>
        </p:spPr>
      </p:pic>
    </p:spTree>
    <p:extLst>
      <p:ext uri="{BB962C8B-B14F-4D97-AF65-F5344CB8AC3E}">
        <p14:creationId xmlns:p14="http://schemas.microsoft.com/office/powerpoint/2010/main" val="242379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Vistas y </a:t>
            </a:r>
            <a:r>
              <a:rPr lang="es-ES" sz="3200" dirty="0" err="1">
                <a:solidFill>
                  <a:schemeClr val="bg1">
                    <a:lumMod val="65000"/>
                  </a:schemeClr>
                </a:solidFill>
                <a:latin typeface="Ubuntu" panose="020B0504030602030204" pitchFamily="34" charset="0"/>
              </a:rPr>
              <a:t>grids</a:t>
            </a:r>
            <a:endParaRPr lang="es-ES" sz="3200" dirty="0">
              <a:solidFill>
                <a:schemeClr val="bg1">
                  <a:lumMod val="65000"/>
                </a:schemeClr>
              </a:solidFill>
              <a:latin typeface="Ubuntu" panose="020B0504030602030204" pitchFamily="34" charset="0"/>
            </a:endParaRP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1077218"/>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Facilita la construcción de vistas y/o consultas con información de otros objetos relacionados</a:t>
            </a:r>
            <a:endParaRPr lang="es-ES" sz="2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n 2">
            <a:extLst>
              <a:ext uri="{FF2B5EF4-FFF2-40B4-BE49-F238E27FC236}">
                <a16:creationId xmlns:a16="http://schemas.microsoft.com/office/drawing/2014/main" id="{CE14065B-F54A-D409-6B98-278AABAB0639}"/>
              </a:ext>
            </a:extLst>
          </p:cNvPr>
          <p:cNvPicPr>
            <a:picLocks noChangeAspect="1"/>
          </p:cNvPicPr>
          <p:nvPr/>
        </p:nvPicPr>
        <p:blipFill>
          <a:blip r:embed="rId3"/>
          <a:stretch>
            <a:fillRect/>
          </a:stretch>
        </p:blipFill>
        <p:spPr>
          <a:xfrm>
            <a:off x="589732" y="3006096"/>
            <a:ext cx="10826184" cy="3068187"/>
          </a:xfrm>
          <a:prstGeom prst="rect">
            <a:avLst/>
          </a:prstGeom>
        </p:spPr>
      </p:pic>
    </p:spTree>
    <p:extLst>
      <p:ext uri="{BB962C8B-B14F-4D97-AF65-F5344CB8AC3E}">
        <p14:creationId xmlns:p14="http://schemas.microsoft.com/office/powerpoint/2010/main" val="327411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Configuración de objetos</a:t>
            </a:r>
          </a:p>
          <a:p>
            <a:r>
              <a:rPr lang="es-ES" sz="3200" dirty="0">
                <a:solidFill>
                  <a:schemeClr val="bg1">
                    <a:lumMod val="65000"/>
                  </a:schemeClr>
                </a:solidFill>
                <a:latin typeface="Ubuntu" panose="020B0504030602030204" pitchFamily="34" charset="0"/>
              </a:rPr>
              <a:t>Relaciones de objetos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1569660"/>
          </a:xfrm>
          <a:prstGeom prst="rect">
            <a:avLst/>
          </a:prstGeom>
        </p:spPr>
        <p:txBody>
          <a:bodyPr wrap="square">
            <a:spAutoFit/>
          </a:bodyPr>
          <a:lstStyle/>
          <a:p>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Facilita la búsqueda de la información, permitiendo crear </a:t>
            </a:r>
            <a:r>
              <a:rPr lang="es-ES" sz="3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filtros</a:t>
            </a:r>
            <a:r>
              <a:rPr lang="es-ES" sz="3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que contemplen datos relacionados que no están en la tabla principal del objeto</a:t>
            </a:r>
            <a:endParaRPr lang="es-ES" sz="2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Imagen 10">
            <a:extLst>
              <a:ext uri="{FF2B5EF4-FFF2-40B4-BE49-F238E27FC236}">
                <a16:creationId xmlns:a16="http://schemas.microsoft.com/office/drawing/2014/main" id="{CC1E9A89-191B-9708-DAB4-71F5FE996FB8}"/>
              </a:ext>
            </a:extLst>
          </p:cNvPr>
          <p:cNvPicPr>
            <a:picLocks noChangeAspect="1"/>
          </p:cNvPicPr>
          <p:nvPr/>
        </p:nvPicPr>
        <p:blipFill>
          <a:blip r:embed="rId3"/>
          <a:stretch>
            <a:fillRect/>
          </a:stretch>
        </p:blipFill>
        <p:spPr>
          <a:xfrm>
            <a:off x="7246073" y="3766789"/>
            <a:ext cx="2843068" cy="2326548"/>
          </a:xfrm>
          <a:prstGeom prst="rect">
            <a:avLst/>
          </a:prstGeom>
        </p:spPr>
      </p:pic>
      <p:pic>
        <p:nvPicPr>
          <p:cNvPr id="13" name="Imagen 12">
            <a:extLst>
              <a:ext uri="{FF2B5EF4-FFF2-40B4-BE49-F238E27FC236}">
                <a16:creationId xmlns:a16="http://schemas.microsoft.com/office/drawing/2014/main" id="{F0FE00AB-15D8-B759-8720-47BFDB07C1E7}"/>
              </a:ext>
            </a:extLst>
          </p:cNvPr>
          <p:cNvPicPr>
            <a:picLocks noChangeAspect="1"/>
          </p:cNvPicPr>
          <p:nvPr/>
        </p:nvPicPr>
        <p:blipFill>
          <a:blip r:embed="rId4"/>
          <a:stretch>
            <a:fillRect/>
          </a:stretch>
        </p:blipFill>
        <p:spPr>
          <a:xfrm>
            <a:off x="2102859" y="3827841"/>
            <a:ext cx="4905375" cy="1905000"/>
          </a:xfrm>
          <a:prstGeom prst="rect">
            <a:avLst/>
          </a:prstGeom>
        </p:spPr>
      </p:pic>
    </p:spTree>
    <p:extLst>
      <p:ext uri="{BB962C8B-B14F-4D97-AF65-F5344CB8AC3E}">
        <p14:creationId xmlns:p14="http://schemas.microsoft.com/office/powerpoint/2010/main" val="21103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7" y="359218"/>
            <a:ext cx="8648379"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Campos de vínculos y herencia de valores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584775"/>
          </a:xfrm>
          <a:prstGeom prst="rect">
            <a:avLst/>
          </a:prstGeom>
        </p:spPr>
        <p:txBody>
          <a:bodyPr wrap="square">
            <a:spAutoFit/>
          </a:bodyPr>
          <a:lstStyle/>
          <a:p>
            <a:r>
              <a:rPr lang="es-E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Si desde una colección hija creamos un nuevo registro se hereda, por defecto, los datos del padre que se indiquen en la relación.</a:t>
            </a:r>
            <a:endParaRPr lang="es-ES" sz="14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4 Rectángulo">
            <a:extLst>
              <a:ext uri="{FF2B5EF4-FFF2-40B4-BE49-F238E27FC236}">
                <a16:creationId xmlns:a16="http://schemas.microsoft.com/office/drawing/2014/main" id="{EAC2628E-D76B-4F4C-8E01-ECCD6CC0D4EC}"/>
              </a:ext>
            </a:extLst>
          </p:cNvPr>
          <p:cNvSpPr/>
          <p:nvPr/>
        </p:nvSpPr>
        <p:spPr>
          <a:xfrm>
            <a:off x="682908" y="2599456"/>
            <a:ext cx="10826184" cy="584775"/>
          </a:xfrm>
          <a:prstGeom prst="rect">
            <a:avLst/>
          </a:prstGeom>
        </p:spPr>
        <p:txBody>
          <a:bodyPr wrap="square">
            <a:spAutoFit/>
          </a:bodyPr>
          <a:lstStyle/>
          <a:p>
            <a:r>
              <a:rPr lang="es-E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Ejemplo: El empleado tiene Cliente relacionadas por el campo </a:t>
            </a:r>
            <a:r>
              <a:rPr lang="es-E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IdEmpleado</a:t>
            </a:r>
            <a:r>
              <a:rPr lang="es-E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Y si creamos un nuevo cliente desde el empleado, ésta heredará el identificador del empleado.</a:t>
            </a:r>
            <a:endParaRPr lang="es-ES" sz="14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n 1">
            <a:extLst>
              <a:ext uri="{FF2B5EF4-FFF2-40B4-BE49-F238E27FC236}">
                <a16:creationId xmlns:a16="http://schemas.microsoft.com/office/drawing/2014/main" id="{4DAF0B6D-0B84-D99D-71AB-577B7E304A41}"/>
              </a:ext>
            </a:extLst>
          </p:cNvPr>
          <p:cNvPicPr>
            <a:picLocks noChangeAspect="1"/>
          </p:cNvPicPr>
          <p:nvPr/>
        </p:nvPicPr>
        <p:blipFill>
          <a:blip r:embed="rId3"/>
          <a:stretch>
            <a:fillRect/>
          </a:stretch>
        </p:blipFill>
        <p:spPr>
          <a:xfrm>
            <a:off x="7596014" y="3358962"/>
            <a:ext cx="3332718" cy="2529377"/>
          </a:xfrm>
          <a:prstGeom prst="rect">
            <a:avLst/>
          </a:prstGeom>
        </p:spPr>
      </p:pic>
      <p:pic>
        <p:nvPicPr>
          <p:cNvPr id="16" name="Imagen 15">
            <a:extLst>
              <a:ext uri="{FF2B5EF4-FFF2-40B4-BE49-F238E27FC236}">
                <a16:creationId xmlns:a16="http://schemas.microsoft.com/office/drawing/2014/main" id="{8685C155-DE61-4942-17FC-4FC5EA6EB483}"/>
              </a:ext>
            </a:extLst>
          </p:cNvPr>
          <p:cNvPicPr>
            <a:picLocks noChangeAspect="1"/>
          </p:cNvPicPr>
          <p:nvPr/>
        </p:nvPicPr>
        <p:blipFill>
          <a:blip r:embed="rId4"/>
          <a:stretch>
            <a:fillRect/>
          </a:stretch>
        </p:blipFill>
        <p:spPr>
          <a:xfrm>
            <a:off x="682908" y="3673770"/>
            <a:ext cx="6458661" cy="1855660"/>
          </a:xfrm>
          <a:prstGeom prst="rect">
            <a:avLst/>
          </a:prstGeom>
        </p:spPr>
      </p:pic>
    </p:spTree>
    <p:extLst>
      <p:ext uri="{BB962C8B-B14F-4D97-AF65-F5344CB8AC3E}">
        <p14:creationId xmlns:p14="http://schemas.microsoft.com/office/powerpoint/2010/main" val="17700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6500" y="6083300"/>
            <a:ext cx="1906240" cy="609600"/>
          </a:xfrm>
          <a:prstGeom prst="rect">
            <a:avLst/>
          </a:prstGeom>
        </p:spPr>
      </p:pic>
      <p:sp>
        <p:nvSpPr>
          <p:cNvPr id="5" name="Rectángulo 4">
            <a:extLst>
              <a:ext uri="{FF2B5EF4-FFF2-40B4-BE49-F238E27FC236}">
                <a16:creationId xmlns:a16="http://schemas.microsoft.com/office/drawing/2014/main" id="{DFD57201-2748-4A60-A690-C008B79BB8FF}"/>
              </a:ext>
            </a:extLst>
          </p:cNvPr>
          <p:cNvSpPr/>
          <p:nvPr/>
        </p:nvSpPr>
        <p:spPr>
          <a:xfrm>
            <a:off x="538481" y="486137"/>
            <a:ext cx="51250" cy="810228"/>
          </a:xfrm>
          <a:prstGeom prst="rect">
            <a:avLst/>
          </a:prstGeom>
          <a:solidFill>
            <a:srgbClr val="2DB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0E7D60-D0DE-416B-A96E-9E969A201158}"/>
              </a:ext>
            </a:extLst>
          </p:cNvPr>
          <p:cNvSpPr txBox="1"/>
          <p:nvPr/>
        </p:nvSpPr>
        <p:spPr>
          <a:xfrm>
            <a:off x="682908" y="359218"/>
            <a:ext cx="7500394" cy="1569660"/>
          </a:xfrm>
          <a:prstGeom prst="rect">
            <a:avLst/>
          </a:prstGeom>
          <a:noFill/>
        </p:spPr>
        <p:txBody>
          <a:bodyPr wrap="square" rtlCol="0">
            <a:spAutoFit/>
          </a:bodyPr>
          <a:lstStyle/>
          <a:p>
            <a:r>
              <a:rPr lang="es-ES" sz="3200" dirty="0">
                <a:solidFill>
                  <a:srgbClr val="00063A"/>
                </a:solidFill>
                <a:latin typeface="Ubuntu" panose="020B0504030602030204" pitchFamily="34" charset="0"/>
              </a:rPr>
              <a:t>Relaciones</a:t>
            </a:r>
          </a:p>
          <a:p>
            <a:r>
              <a:rPr lang="es-ES" sz="3200" dirty="0">
                <a:solidFill>
                  <a:schemeClr val="bg1">
                    <a:lumMod val="65000"/>
                  </a:schemeClr>
                </a:solidFill>
                <a:latin typeface="Ubuntu" panose="020B0504030602030204" pitchFamily="34" charset="0"/>
              </a:rPr>
              <a:t>Módulos</a:t>
            </a:r>
          </a:p>
          <a:p>
            <a:pPr algn="ctr"/>
            <a:endParaRPr lang="es-ES" sz="3200" dirty="0">
              <a:solidFill>
                <a:schemeClr val="bg1"/>
              </a:solidFill>
              <a:latin typeface="Ubuntu" panose="020B0504030602030204" pitchFamily="34" charset="0"/>
            </a:endParaRPr>
          </a:p>
        </p:txBody>
      </p:sp>
      <p:sp>
        <p:nvSpPr>
          <p:cNvPr id="8" name="4 Rectángulo">
            <a:extLst>
              <a:ext uri="{FF2B5EF4-FFF2-40B4-BE49-F238E27FC236}">
                <a16:creationId xmlns:a16="http://schemas.microsoft.com/office/drawing/2014/main" id="{8E8BC6F3-FDC3-457F-B018-2291FE76F4B2}"/>
              </a:ext>
            </a:extLst>
          </p:cNvPr>
          <p:cNvSpPr/>
          <p:nvPr/>
        </p:nvSpPr>
        <p:spPr>
          <a:xfrm>
            <a:off x="682908" y="1928878"/>
            <a:ext cx="10826184" cy="584775"/>
          </a:xfrm>
          <a:prstGeom prst="rect">
            <a:avLst/>
          </a:prstGeom>
        </p:spPr>
        <p:txBody>
          <a:bodyPr wrap="square">
            <a:spAutoFit/>
          </a:bodyPr>
          <a:lstStyle/>
          <a:p>
            <a:r>
              <a:rPr lang="es-E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Algunos módulos como el Kanban, exigen, en su configuración, que exista una relación entre el objeto agrupador y el objeto relacionado a las tarjetas.</a:t>
            </a:r>
            <a:endParaRPr lang="es-ES" sz="14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4 Rectángulo">
            <a:extLst>
              <a:ext uri="{FF2B5EF4-FFF2-40B4-BE49-F238E27FC236}">
                <a16:creationId xmlns:a16="http://schemas.microsoft.com/office/drawing/2014/main" id="{EAC2628E-D76B-4F4C-8E01-ECCD6CC0D4EC}"/>
              </a:ext>
            </a:extLst>
          </p:cNvPr>
          <p:cNvSpPr/>
          <p:nvPr/>
        </p:nvSpPr>
        <p:spPr>
          <a:xfrm>
            <a:off x="682908" y="2599456"/>
            <a:ext cx="10826184" cy="338554"/>
          </a:xfrm>
          <a:prstGeom prst="rect">
            <a:avLst/>
          </a:prstGeom>
        </p:spPr>
        <p:txBody>
          <a:bodyPr wrap="square">
            <a:spAutoFit/>
          </a:bodyPr>
          <a:lstStyle/>
          <a:p>
            <a:r>
              <a:rPr lang="es-E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 páginas donde existan varios módulos con objetos relacionados, también será necesario configurar la relación</a:t>
            </a:r>
            <a:endParaRPr lang="es-ES" sz="14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n 2">
            <a:extLst>
              <a:ext uri="{FF2B5EF4-FFF2-40B4-BE49-F238E27FC236}">
                <a16:creationId xmlns:a16="http://schemas.microsoft.com/office/drawing/2014/main" id="{CA6C2F60-4138-49A6-92CF-18E23FB26202}"/>
              </a:ext>
            </a:extLst>
          </p:cNvPr>
          <p:cNvPicPr>
            <a:picLocks noChangeAspect="1"/>
          </p:cNvPicPr>
          <p:nvPr/>
        </p:nvPicPr>
        <p:blipFill>
          <a:blip r:embed="rId3"/>
          <a:stretch>
            <a:fillRect/>
          </a:stretch>
        </p:blipFill>
        <p:spPr>
          <a:xfrm>
            <a:off x="2220736" y="3159276"/>
            <a:ext cx="7750527" cy="2924024"/>
          </a:xfrm>
          <a:prstGeom prst="rect">
            <a:avLst/>
          </a:prstGeom>
        </p:spPr>
      </p:pic>
    </p:spTree>
    <p:extLst>
      <p:ext uri="{BB962C8B-B14F-4D97-AF65-F5344CB8AC3E}">
        <p14:creationId xmlns:p14="http://schemas.microsoft.com/office/powerpoint/2010/main" val="198959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Personalizar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EFFFE"/>
      </a:hlink>
      <a:folHlink>
        <a:srgbClr val="CA3A6B"/>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14000</TotalTime>
  <Words>481</Words>
  <Application>Microsoft Office PowerPoint</Application>
  <PresentationFormat>Panorámica</PresentationFormat>
  <Paragraphs>77</Paragraphs>
  <Slides>18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Calibri Light</vt:lpstr>
      <vt:lpstr>Open Sans</vt:lpstr>
      <vt:lpstr>Ubuntu</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Inmersión en FLEXYGO</dc:title>
  <dc:creator>David Miralpeix</dc:creator>
  <cp:lastModifiedBy>Daniel</cp:lastModifiedBy>
  <cp:revision>235</cp:revision>
  <dcterms:created xsi:type="dcterms:W3CDTF">2017-06-25T10:57:27Z</dcterms:created>
  <dcterms:modified xsi:type="dcterms:W3CDTF">2023-12-04T15:24:49Z</dcterms:modified>
</cp:coreProperties>
</file>